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305" r:id="rId10"/>
    <p:sldId id="337" r:id="rId11"/>
    <p:sldId id="338" r:id="rId12"/>
    <p:sldId id="339" r:id="rId13"/>
    <p:sldId id="335" r:id="rId14"/>
    <p:sldId id="331" r:id="rId15"/>
    <p:sldId id="330" r:id="rId16"/>
    <p:sldId id="329" r:id="rId17"/>
    <p:sldId id="328" r:id="rId18"/>
    <p:sldId id="326" r:id="rId19"/>
    <p:sldId id="325" r:id="rId20"/>
    <p:sldId id="324" r:id="rId21"/>
    <p:sldId id="323" r:id="rId22"/>
    <p:sldId id="322" r:id="rId23"/>
    <p:sldId id="321" r:id="rId24"/>
    <p:sldId id="320" r:id="rId25"/>
    <p:sldId id="327" r:id="rId26"/>
    <p:sldId id="319" r:id="rId27"/>
    <p:sldId id="317" r:id="rId28"/>
    <p:sldId id="318" r:id="rId29"/>
    <p:sldId id="316" r:id="rId30"/>
    <p:sldId id="315" r:id="rId31"/>
    <p:sldId id="314" r:id="rId32"/>
    <p:sldId id="313" r:id="rId33"/>
    <p:sldId id="303" r:id="rId34"/>
    <p:sldId id="307" r:id="rId35"/>
    <p:sldId id="308" r:id="rId36"/>
    <p:sldId id="309" r:id="rId37"/>
    <p:sldId id="310" r:id="rId38"/>
    <p:sldId id="311" r:id="rId39"/>
    <p:sldId id="312" r:id="rId40"/>
    <p:sldId id="332" r:id="rId41"/>
    <p:sldId id="333" r:id="rId42"/>
    <p:sldId id="336" r:id="rId43"/>
    <p:sldId id="300" r:id="rId44"/>
    <p:sldId id="306" r:id="rId4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2047C-658F-48F6-B451-51E7E3390F8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6E222-677E-4597-9F25-293D10C3D9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42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6E222-677E-4597-9F25-293D10C3D911}" type="slidenum">
              <a:rPr lang="uk-UA" smtClean="0"/>
              <a:t>41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73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D058C0-D9C9-45DB-8DD6-17B6044EF8FA}" type="datetimeFigureOut">
              <a:rPr lang="uk-UA" smtClean="0"/>
              <a:t>18.03.2024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5504C9-2210-4B91-8A4D-77301A1457C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Гімназія\Ліля\IMG_7507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332471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48681"/>
            <a:ext cx="5688632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effectLst/>
                <a:latin typeface="Georgia" panose="02040502050405020303" pitchFamily="18" charset="0"/>
              </a:rPr>
              <a:t>Школа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стає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справжнім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осередком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культури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лиш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тоді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, коли в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ній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панують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чотири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 культи: культ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Батьківщини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, культ </a:t>
            </a:r>
            <a:r>
              <a:rPr lang="ru-RU" sz="2400" b="1" dirty="0" err="1">
                <a:effectLst/>
                <a:latin typeface="Georgia" panose="02040502050405020303" pitchFamily="18" charset="0"/>
              </a:rPr>
              <a:t>людини</a:t>
            </a:r>
            <a:r>
              <a:rPr lang="ru-RU" sz="2400" b="1" dirty="0">
                <a:effectLst/>
                <a:latin typeface="Georgia" panose="02040502050405020303" pitchFamily="18" charset="0"/>
              </a:rPr>
              <a:t>, культ книжки та </a:t>
            </a:r>
            <a:r>
              <a:rPr lang="ru-RU" sz="2400" b="1" dirty="0" smtClean="0">
                <a:effectLst/>
                <a:latin typeface="Georgia" panose="02040502050405020303" pitchFamily="18" charset="0"/>
              </a:rPr>
              <a:t>культ </a:t>
            </a:r>
            <a:r>
              <a:rPr lang="ru-RU" sz="2400" b="1" dirty="0" err="1" smtClean="0">
                <a:effectLst/>
                <a:latin typeface="Georgia" panose="02040502050405020303" pitchFamily="18" charset="0"/>
              </a:rPr>
              <a:t>рідного</a:t>
            </a:r>
            <a:r>
              <a:rPr lang="ru-RU" sz="2400" b="1" dirty="0" smtClean="0">
                <a:effectLst/>
                <a:latin typeface="Georgia" panose="02040502050405020303" pitchFamily="18" charset="0"/>
              </a:rPr>
              <a:t> слова.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i="1" dirty="0">
                <a:effectLst/>
              </a:rPr>
              <a:t> </a:t>
            </a:r>
            <a:r>
              <a:rPr lang="ru-RU" sz="2400" b="1" i="1" dirty="0" smtClean="0">
                <a:effectLst/>
              </a:rPr>
              <a:t>                               </a:t>
            </a:r>
            <a:r>
              <a:rPr lang="ru-RU" sz="2400" i="1" dirty="0" smtClean="0">
                <a:effectLst/>
              </a:rPr>
              <a:t>В. </a:t>
            </a:r>
            <a:r>
              <a:rPr lang="ru-RU" sz="2400" i="1" dirty="0" err="1" smtClean="0">
                <a:effectLst/>
              </a:rPr>
              <a:t>сухомлинський</a:t>
            </a: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b="1" i="1" dirty="0">
                <a:effectLst/>
              </a:rPr>
              <a:t/>
            </a:r>
            <a:br>
              <a:rPr lang="ru-RU" sz="2400" b="1" i="1" dirty="0">
                <a:effectLst/>
              </a:rPr>
            </a:b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Звіт директора НВК «</a:t>
            </a:r>
            <a:r>
              <a:rPr lang="uk-UA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Вашківецька</a:t>
            </a:r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гімназія і</a:t>
            </a:r>
            <a:r>
              <a:rPr lang="uk-UA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м. І. </a:t>
            </a:r>
            <a:r>
              <a:rPr lang="uk-UA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Бажанського</a:t>
            </a:r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r>
              <a:rPr lang="uk-UA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Гуйванюк</a:t>
            </a:r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Лілії </a:t>
            </a:r>
            <a:r>
              <a:rPr lang="uk-UA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Миколаївни </a:t>
            </a:r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перед громадськістю за </a:t>
            </a:r>
            <a:r>
              <a:rPr lang="uk-UA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2016-2017 </a:t>
            </a:r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</a:t>
            </a:r>
            <a:r>
              <a:rPr lang="uk-UA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р</a:t>
            </a:r>
            <a:r>
              <a:rPr lang="uk-UA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1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74384"/>
              </p:ext>
            </p:extLst>
          </p:nvPr>
        </p:nvGraphicFramePr>
        <p:xfrm>
          <a:off x="457200" y="237608"/>
          <a:ext cx="8424862" cy="6259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2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9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 учня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  учителя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Борець Тетяна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Лисан Михайло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Константинюк Роксолана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правознавство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Шинкарюк Михайлина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правознавство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Попович  О.В.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Турчинець Ірина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Укр.мова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Гуйванюк Л.М.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 Михайло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Англ..мова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Савчук М.Д.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Інформаційні технології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Гуменюк  М.В.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Борець Тетяна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Приньковська В.М.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3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Пріньковський Роман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Приньковська В.М.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541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Орчук Діана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Маковійчук М.П.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315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Флорескул Василь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Гаврилюк Є.С.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59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Борець Тетяна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Романович М.В.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796" marR="4879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18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55797"/>
              </p:ext>
            </p:extLst>
          </p:nvPr>
        </p:nvGraphicFramePr>
        <p:xfrm>
          <a:off x="457200" y="348108"/>
          <a:ext cx="8291264" cy="5987147"/>
        </p:xfrm>
        <a:graphic>
          <a:graphicData uri="http://schemas.openxmlformats.org/drawingml/2006/table">
            <a:tbl>
              <a:tblPr firstRow="1" firstCol="1" bandRow="1"/>
              <a:tblGrid>
                <a:gridCol w="2170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7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9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Прізвище, ім</a:t>
                      </a:r>
                      <a:r>
                        <a:rPr lang="en-US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 учня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Клас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Прізвище  учителя</a:t>
                      </a:r>
                      <a:endParaRPr lang="ru-RU" sz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83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7030A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Константинюк </a:t>
                      </a: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Роксолана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Моя 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Батьківщина  районний конкурс;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Обласний етап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12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Попович  </a:t>
                      </a: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О.В.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Турчинець Ірина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Мовно-літературний конкурс ім.Шевчека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Гуйванюк Л.М.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Колотило Тетяна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Мовно-літературний конкурс ім.Шевчека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Стренадко М.М.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Стрілецька Антоніна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з </a:t>
                      </a:r>
                      <a:r>
                        <a:rPr lang="uk-UA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укр.мови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ім. Яцика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Пріньковська О.М.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Терновецький Микола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з </a:t>
                      </a:r>
                      <a:r>
                        <a:rPr lang="uk-UA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укр.мови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ім. Яцика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Стренадко М.М.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Турчинець Ірина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з </a:t>
                      </a:r>
                      <a:r>
                        <a:rPr lang="uk-UA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укр.мови</a:t>
                      </a: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ім. Яцика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Гуйванюк Л.М.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Константинюк Роксолана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Пісенного фестивалю естрадної пісні ім. Назарія Яремчука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Медвідь Н.М.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6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Лелик Мар</a:t>
                      </a:r>
                      <a:r>
                        <a:rPr lang="en-US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Пісенного фестивалю естрадної пісні ім. Назарія Яремчука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Медвідь Н.М.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Константинюк Роксолана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патріотичної пісні імені Павла </a:t>
                      </a:r>
                      <a:r>
                        <a:rPr lang="uk-UA" sz="12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Лейби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Медвідь Н.М.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Константинюк Роксолана</a:t>
                      </a:r>
                      <a:endParaRPr lang="ru-RU" sz="12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Буковинська зіронька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Медвідь Н.М.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011" marR="27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11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37654"/>
              </p:ext>
            </p:extLst>
          </p:nvPr>
        </p:nvGraphicFramePr>
        <p:xfrm>
          <a:off x="683568" y="476672"/>
          <a:ext cx="7704856" cy="469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1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7798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uk-UA" sz="1200" dirty="0" smtClean="0">
                          <a:latin typeface="Arial" pitchFamily="34" charset="0"/>
                          <a:cs typeface="Arial" pitchFamily="34" charset="0"/>
                        </a:rPr>
                        <a:t>з/п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Прізвище, ім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  учня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Прізвище  учителя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</a:t>
                      </a:r>
                      <a:endParaRPr lang="ru-RU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171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Солован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Дмитро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фізика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Савчук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Н.І.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171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Пріньковський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Роман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біологія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Приньковська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В.М.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171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Борець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Тетяна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Укр.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літ.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Стренадко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М.М.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5171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Шинкарюк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Мар</a:t>
                      </a:r>
                      <a:r>
                        <a:rPr lang="en-US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’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яна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Гаврилюк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Є.С.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ІІ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037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Орчук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Діана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хімія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Маковійчук</a:t>
                      </a:r>
                      <a:r>
                        <a:rPr lang="uk-UA" sz="1800" b="1" baseline="0" dirty="0" smtClean="0">
                          <a:latin typeface="Arial" pitchFamily="34" charset="0"/>
                          <a:cs typeface="Arial" pitchFamily="34" charset="0"/>
                        </a:rPr>
                        <a:t> М.П.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Arial" pitchFamily="34" charset="0"/>
                          <a:cs typeface="Arial" pitchFamily="34" charset="0"/>
                        </a:rPr>
                        <a:t>ІІІ</a:t>
                      </a:r>
                      <a:endParaRPr lang="ru-RU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6" marR="91446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46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57" y="0"/>
            <a:ext cx="5572243" cy="4177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6" y="-4871"/>
            <a:ext cx="5252739" cy="3937927"/>
          </a:xfrm>
          <a:prstGeom prst="rect">
            <a:avLst/>
          </a:prstGeom>
        </p:spPr>
      </p:pic>
      <p:pic>
        <p:nvPicPr>
          <p:cNvPr id="1026" name="Picture 2" descr="http://pohistory.ucoz.ua/forum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19392"/>
            <a:ext cx="4609135" cy="345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4023718"/>
            <a:ext cx="439248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verdana" panose="020B0604030504040204" pitchFamily="34" charset="0"/>
              </a:rPr>
              <a:t>Х </a:t>
            </a:r>
            <a:r>
              <a:rPr lang="ru-RU" sz="1400" b="1" dirty="0" err="1">
                <a:latin typeface="verdana" panose="020B0604030504040204" pitchFamily="34" charset="0"/>
              </a:rPr>
              <a:t>Всеукраїнський</a:t>
            </a:r>
            <a:r>
              <a:rPr lang="ru-RU" sz="1400" b="1" dirty="0">
                <a:latin typeface="verdana" panose="020B0604030504040204" pitchFamily="34" charset="0"/>
              </a:rPr>
              <a:t> форум з </a:t>
            </a:r>
            <a:r>
              <a:rPr lang="ru-RU" sz="1400" b="1" dirty="0" err="1">
                <a:latin typeface="verdana" panose="020B0604030504040204" pitchFamily="34" charset="0"/>
              </a:rPr>
              <a:t>правознавства</a:t>
            </a:r>
            <a:r>
              <a:rPr lang="ru-RU" sz="1400" b="1" dirty="0">
                <a:latin typeface="verdana" panose="020B0604030504040204" pitchFamily="34" charset="0"/>
              </a:rPr>
              <a:t> "Формула </a:t>
            </a:r>
            <a:r>
              <a:rPr lang="ru-RU" sz="1400" b="1" dirty="0" err="1">
                <a:latin typeface="verdana" panose="020B0604030504040204" pitchFamily="34" charset="0"/>
              </a:rPr>
              <a:t>успіху</a:t>
            </a:r>
            <a:r>
              <a:rPr lang="ru-RU" sz="1400" b="1" dirty="0">
                <a:latin typeface="verdana" panose="020B0604030504040204" pitchFamily="34" charset="0"/>
              </a:rPr>
              <a:t> </a:t>
            </a:r>
            <a:r>
              <a:rPr lang="ru-RU" sz="1400" b="1" dirty="0" err="1">
                <a:latin typeface="verdana" panose="020B0604030504040204" pitchFamily="34" charset="0"/>
              </a:rPr>
              <a:t>правової</a:t>
            </a:r>
            <a:r>
              <a:rPr lang="ru-RU" sz="1400" b="1" dirty="0">
                <a:latin typeface="verdana" panose="020B0604030504040204" pitchFamily="34" charset="0"/>
              </a:rPr>
              <a:t> </a:t>
            </a:r>
            <a:r>
              <a:rPr lang="ru-RU" sz="1400" b="1" dirty="0" err="1">
                <a:latin typeface="verdana" panose="020B0604030504040204" pitchFamily="34" charset="0"/>
              </a:rPr>
              <a:t>держави</a:t>
            </a:r>
            <a:r>
              <a:rPr lang="ru-RU" sz="1400" b="1" dirty="0">
                <a:latin typeface="verdana" panose="020B0604030504040204" pitchFamily="34" charset="0"/>
              </a:rPr>
              <a:t> </a:t>
            </a:r>
            <a:r>
              <a:rPr lang="ru-RU" sz="1400" b="1" dirty="0" err="1">
                <a:latin typeface="verdana" panose="020B0604030504040204" pitchFamily="34" charset="0"/>
              </a:rPr>
              <a:t>очима</a:t>
            </a:r>
            <a:r>
              <a:rPr lang="ru-RU" sz="1400" b="1" dirty="0">
                <a:latin typeface="verdana" panose="020B0604030504040204" pitchFamily="34" charset="0"/>
              </a:rPr>
              <a:t> </a:t>
            </a:r>
            <a:r>
              <a:rPr lang="ru-RU" sz="1400" b="1" dirty="0" err="1">
                <a:latin typeface="verdana" panose="020B0604030504040204" pitchFamily="34" charset="0"/>
              </a:rPr>
              <a:t>дітей</a:t>
            </a:r>
            <a:r>
              <a:rPr lang="ru-RU" sz="1400" b="1" dirty="0">
                <a:latin typeface="verdana" panose="020B0604030504040204" pitchFamily="34" charset="0"/>
              </a:rPr>
              <a:t>". </a:t>
            </a:r>
            <a:r>
              <a:rPr lang="ru-RU" sz="1400" b="1" dirty="0" smtClean="0">
                <a:latin typeface="verdana" panose="020B0604030504040204" pitchFamily="34" charset="0"/>
              </a:rPr>
              <a:t>(</a:t>
            </a:r>
            <a:r>
              <a:rPr lang="ru-RU" sz="1400" b="1" dirty="0" err="1" smtClean="0">
                <a:latin typeface="verdana" panose="020B0604030504040204" pitchFamily="34" charset="0"/>
              </a:rPr>
              <a:t>грудень</a:t>
            </a:r>
            <a:r>
              <a:rPr lang="ru-RU" sz="1400" b="1" dirty="0" smtClean="0">
                <a:latin typeface="verdana" panose="020B0604030504040204" pitchFamily="34" charset="0"/>
              </a:rPr>
              <a:t> 2016 року)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"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Вашківецька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Бажанського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представила проект на тему: "Право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самовизначення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люблю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Журі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оцінило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нагородили грамотами за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ЗРАЗКОВИЙ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ПРОЕКТ.</a:t>
            </a:r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56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2" y="1484784"/>
            <a:ext cx="8543866" cy="5126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2" name="Picture 4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644"/>
            <a:ext cx="4200468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2704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6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88640"/>
            <a:ext cx="4809128" cy="64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2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8" y="260648"/>
            <a:ext cx="82569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57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4578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83786" cy="62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2530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4" y="188640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3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1506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44316"/>
            <a:ext cx="8421759" cy="63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7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Графіка Фотошоп\Вашківці\Гімназія\DSCN47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1204"/>
            <a:ext cx="4033019" cy="28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інформація </a:t>
            </a:r>
            <a:b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навчальний заклад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7219528" cy="475515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Будівля </a:t>
            </a:r>
            <a:r>
              <a:rPr lang="uk-UA" dirty="0">
                <a:solidFill>
                  <a:schemeClr val="tx1"/>
                </a:solidFill>
              </a:rPr>
              <a:t>прийнята в </a:t>
            </a:r>
            <a:r>
              <a:rPr lang="uk-UA" dirty="0" smtClean="0">
                <a:solidFill>
                  <a:schemeClr val="tx1"/>
                </a:solidFill>
              </a:rPr>
              <a:t>експлуатацію </a:t>
            </a:r>
            <a:r>
              <a:rPr lang="uk-UA" dirty="0">
                <a:solidFill>
                  <a:schemeClr val="tx1"/>
                </a:solidFill>
              </a:rPr>
              <a:t>в </a:t>
            </a:r>
            <a:r>
              <a:rPr lang="uk-UA" dirty="0" smtClean="0">
                <a:solidFill>
                  <a:schemeClr val="tx1"/>
                </a:solidFill>
              </a:rPr>
              <a:t>1989р</a:t>
            </a:r>
            <a:r>
              <a:rPr lang="uk-UA" dirty="0">
                <a:solidFill>
                  <a:schemeClr val="tx1"/>
                </a:solidFill>
              </a:rPr>
              <a:t>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Педагогічних </a:t>
            </a:r>
            <a:r>
              <a:rPr lang="uk-UA" dirty="0">
                <a:solidFill>
                  <a:schemeClr val="tx1"/>
                </a:solidFill>
              </a:rPr>
              <a:t>працівників – </a:t>
            </a:r>
            <a:r>
              <a:rPr lang="uk-UA" dirty="0" smtClean="0">
                <a:solidFill>
                  <a:schemeClr val="tx1"/>
                </a:solidFill>
              </a:rPr>
              <a:t>30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Обслуговуючого персоналу – </a:t>
            </a:r>
            <a:r>
              <a:rPr lang="uk-UA" dirty="0" smtClean="0">
                <a:solidFill>
                  <a:schemeClr val="tx1"/>
                </a:solidFill>
              </a:rPr>
              <a:t>16 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Навчання завершили – </a:t>
            </a:r>
            <a:r>
              <a:rPr lang="uk-UA" dirty="0" smtClean="0">
                <a:solidFill>
                  <a:schemeClr val="tx1"/>
                </a:solidFill>
              </a:rPr>
              <a:t>200 учнів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  (11 класів )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Середня наповнюваність класів – </a:t>
            </a:r>
            <a:endParaRPr lang="uk-U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    17 учнів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11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482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88640"/>
            <a:ext cx="84489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812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60648"/>
            <a:ext cx="844893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31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" y="188640"/>
            <a:ext cx="5998440" cy="44988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436" name="Picture 4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24" y="3779622"/>
            <a:ext cx="3811786" cy="2858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8438" name="Picture 6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29172"/>
            <a:ext cx="2626074" cy="3501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455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0555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9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6386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060848"/>
            <a:ext cx="847019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6" y="348400"/>
            <a:ext cx="4896544" cy="2662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33" y="443571"/>
            <a:ext cx="4211960" cy="2527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53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8" y="260648"/>
            <a:ext cx="8448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61900"/>
            <a:ext cx="3055396" cy="22915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3378329" cy="190031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9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756" y="3222999"/>
            <a:ext cx="4403126" cy="330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Світлина від Лілії Миколаївної Гуйванюк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1" r="-2043" b="10700"/>
          <a:stretch/>
        </p:blipFill>
        <p:spPr bwMode="auto">
          <a:xfrm>
            <a:off x="459941" y="332656"/>
            <a:ext cx="388781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6250"/>
            <a:ext cx="3844901" cy="28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581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3" y="1196752"/>
            <a:ext cx="8584048" cy="4828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17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38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8" y="1298448"/>
            <a:ext cx="8429545" cy="47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31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5" y="877823"/>
            <a:ext cx="8470049" cy="5082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Кадрове забезпечення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301752" y="1556792"/>
            <a:ext cx="6120680" cy="47244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</a:rPr>
              <a:t>спеціаліст вищої категорії – </a:t>
            </a:r>
            <a:r>
              <a:rPr lang="uk-UA" dirty="0" smtClean="0">
                <a:solidFill>
                  <a:schemeClr val="tx1"/>
                </a:solidFill>
              </a:rPr>
              <a:t>15 </a:t>
            </a:r>
            <a:r>
              <a:rPr lang="uk-UA" dirty="0" err="1" smtClean="0">
                <a:solidFill>
                  <a:schemeClr val="tx1"/>
                </a:solidFill>
              </a:rPr>
              <a:t>чол</a:t>
            </a:r>
            <a:r>
              <a:rPr lang="uk-UA" dirty="0" smtClean="0">
                <a:solidFill>
                  <a:schemeClr val="tx1"/>
                </a:solidFill>
              </a:rPr>
              <a:t>.;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першої  - 5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чол.;</a:t>
            </a:r>
          </a:p>
          <a:p>
            <a:r>
              <a:rPr lang="uk-UA" dirty="0">
                <a:solidFill>
                  <a:schemeClr val="tx1"/>
                </a:solidFill>
              </a:rPr>
              <a:t>другої - </a:t>
            </a:r>
            <a:r>
              <a:rPr lang="uk-UA" dirty="0" smtClean="0">
                <a:solidFill>
                  <a:schemeClr val="tx1"/>
                </a:solidFill>
              </a:rPr>
              <a:t>3 </a:t>
            </a:r>
            <a:r>
              <a:rPr lang="uk-UA" dirty="0">
                <a:solidFill>
                  <a:schemeClr val="tx1"/>
                </a:solidFill>
              </a:rPr>
              <a:t>чол.;</a:t>
            </a:r>
          </a:p>
          <a:p>
            <a:r>
              <a:rPr lang="uk-UA" dirty="0">
                <a:solidFill>
                  <a:schemeClr val="tx1"/>
                </a:solidFill>
              </a:rPr>
              <a:t>спеціаліст  - </a:t>
            </a:r>
            <a:r>
              <a:rPr lang="uk-UA" dirty="0" smtClean="0">
                <a:solidFill>
                  <a:schemeClr val="tx1"/>
                </a:solidFill>
              </a:rPr>
              <a:t>4 </a:t>
            </a:r>
            <a:r>
              <a:rPr lang="uk-UA" dirty="0">
                <a:solidFill>
                  <a:schemeClr val="tx1"/>
                </a:solidFill>
              </a:rPr>
              <a:t>чол.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Вчитель-методист </a:t>
            </a:r>
            <a:r>
              <a:rPr lang="uk-UA" dirty="0">
                <a:solidFill>
                  <a:schemeClr val="tx1"/>
                </a:solidFill>
              </a:rPr>
              <a:t>– 9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чол.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Середнє </a:t>
            </a:r>
            <a:r>
              <a:rPr lang="uk-UA" dirty="0">
                <a:solidFill>
                  <a:schemeClr val="tx1"/>
                </a:solidFill>
              </a:rPr>
              <a:t>тижневе навантаження педагогічних працівників  </a:t>
            </a:r>
            <a:r>
              <a:rPr lang="uk-UA" dirty="0" smtClean="0">
                <a:solidFill>
                  <a:schemeClr val="tx1"/>
                </a:solidFill>
              </a:rPr>
              <a:t>18 год</a:t>
            </a:r>
            <a:r>
              <a:rPr lang="uk-UA" dirty="0">
                <a:solidFill>
                  <a:schemeClr val="tx1"/>
                </a:solidFill>
              </a:rPr>
              <a:t>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568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910834"/>
            <a:ext cx="840093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24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" y="810887"/>
            <a:ext cx="8512496" cy="5107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42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-1" r="18873" b="27100"/>
          <a:stretch/>
        </p:blipFill>
        <p:spPr bwMode="auto">
          <a:xfrm>
            <a:off x="395536" y="620688"/>
            <a:ext cx="835292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72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20946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56917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20947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30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00933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16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2094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888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3600400" cy="60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46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522591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29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32656" y="476672"/>
            <a:ext cx="8686800" cy="841248"/>
          </a:xfrm>
        </p:spPr>
        <p:txBody>
          <a:bodyPr/>
          <a:lstStyle/>
          <a:p>
            <a:pPr algn="ctr"/>
            <a:r>
              <a:rPr lang="uk-UA" dirty="0"/>
              <a:t>Методична робота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059288" cy="47244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 smtClean="0">
                <a:latin typeface="Georgia" panose="02040502050405020303" pitchFamily="18" charset="0"/>
              </a:rPr>
              <a:t>Розвиток особистісно-орієнтованої освіти шляхом формування інноваційного освітнього середовища, підвищення професійних та життєвих </a:t>
            </a:r>
            <a:r>
              <a:rPr lang="uk-UA" b="1" dirty="0" err="1" smtClean="0">
                <a:latin typeface="Georgia" panose="02040502050405020303" pitchFamily="18" charset="0"/>
              </a:rPr>
              <a:t>компетентностей</a:t>
            </a:r>
            <a:r>
              <a:rPr lang="uk-UA" b="1" dirty="0" smtClean="0">
                <a:latin typeface="Georgia" panose="02040502050405020303" pitchFamily="18" charset="0"/>
              </a:rPr>
              <a:t> учасників навчально-виховного процесу. </a:t>
            </a:r>
            <a:endParaRPr lang="uk-UA" b="1" dirty="0">
              <a:latin typeface="Georgia" panose="02040502050405020303" pitchFamily="18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5203617" y="1988840"/>
            <a:ext cx="3884240" cy="16847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Проблема, над </a:t>
            </a:r>
            <a:r>
              <a:rPr lang="ru-RU" i="1" dirty="0" err="1">
                <a:solidFill>
                  <a:srgbClr val="002060"/>
                </a:solidFill>
              </a:rPr>
              <a:t>якою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працює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педколектив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школи</a:t>
            </a:r>
            <a:endParaRPr lang="ru-RU" i="1" dirty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14" name="Стрелка вправо 13"/>
          <p:cNvSpPr/>
          <p:nvPr/>
        </p:nvSpPr>
        <p:spPr>
          <a:xfrm rot="10800000">
            <a:off x="4860032" y="1556792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83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вітлина від Лілії Миколаївної Гуйванюк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t="19981" r="7602" b="11114"/>
          <a:stretch/>
        </p:blipFill>
        <p:spPr bwMode="auto">
          <a:xfrm>
            <a:off x="323528" y="1052736"/>
            <a:ext cx="829532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91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82471"/>
              </p:ext>
            </p:extLst>
          </p:nvPr>
        </p:nvGraphicFramePr>
        <p:xfrm>
          <a:off x="425821" y="1210817"/>
          <a:ext cx="8286627" cy="512607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08732">
                  <a:extLst>
                    <a:ext uri="{9D8B030D-6E8A-4147-A177-3AD203B41FA5}">
                      <a16:colId xmlns:a16="http://schemas.microsoft.com/office/drawing/2014/main" val="3190319040"/>
                    </a:ext>
                  </a:extLst>
                </a:gridCol>
                <a:gridCol w="3234583">
                  <a:extLst>
                    <a:ext uri="{9D8B030D-6E8A-4147-A177-3AD203B41FA5}">
                      <a16:colId xmlns:a16="http://schemas.microsoft.com/office/drawing/2014/main" val="3150079370"/>
                    </a:ext>
                  </a:extLst>
                </a:gridCol>
                <a:gridCol w="1545816">
                  <a:extLst>
                    <a:ext uri="{9D8B030D-6E8A-4147-A177-3AD203B41FA5}">
                      <a16:colId xmlns:a16="http://schemas.microsoft.com/office/drawing/2014/main" val="3112384116"/>
                    </a:ext>
                  </a:extLst>
                </a:gridCol>
                <a:gridCol w="2597496">
                  <a:extLst>
                    <a:ext uri="{9D8B030D-6E8A-4147-A177-3AD203B41FA5}">
                      <a16:colId xmlns:a16="http://schemas.microsoft.com/office/drawing/2014/main" val="2595137501"/>
                    </a:ext>
                  </a:extLst>
                </a:gridCol>
              </a:tblGrid>
              <a:tr h="214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</a:rPr>
                        <a:t>№ з/п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</a:rPr>
                        <a:t>Назва питання 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Примітка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2060"/>
                          </a:solidFill>
                          <a:effectLst/>
                        </a:rPr>
                        <a:t>Кому адресоване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1995025432"/>
                  </a:ext>
                </a:extLst>
              </a:tr>
              <a:tr h="290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1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Придбання музичної апаратури 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19.05.2016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Батьківська організація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2413351821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2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Проектор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19.05.2017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Батьківська організація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1723296091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3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Плазмовий телевізор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Січень,2017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Батьківська організація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511472213"/>
                  </a:ext>
                </a:extLst>
              </a:tr>
              <a:tr h="255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4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Встановлення </a:t>
                      </a:r>
                      <a:r>
                        <a:rPr lang="uk-UA" sz="1400" b="0" dirty="0" err="1">
                          <a:effectLst/>
                        </a:rPr>
                        <a:t>лавичок</a:t>
                      </a:r>
                      <a:r>
                        <a:rPr lang="uk-UA" sz="1400" b="0" dirty="0">
                          <a:effectLst/>
                        </a:rPr>
                        <a:t> 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Серпень, 2016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Батьківська організація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2701363502"/>
                  </a:ext>
                </a:extLst>
              </a:tr>
              <a:tr h="44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5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Створення сайту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Створено</a:t>
                      </a:r>
                      <a:r>
                        <a:rPr lang="uk-UA" sz="1400" b="0" baseline="0" dirty="0" smtClean="0">
                          <a:effectLst/>
                        </a:rPr>
                        <a:t> офіційну сторінку на ФБ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Адміністрація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Батьківська організація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362642125"/>
                  </a:ext>
                </a:extLst>
              </a:tr>
              <a:tr h="387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6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Стенд «Батьківська організація звітує»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14.11.2016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Батьківська організація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3700675925"/>
                  </a:ext>
                </a:extLst>
              </a:tr>
              <a:tr h="44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7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Стенд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«Наша гордість»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 </a:t>
                      </a:r>
                      <a:r>
                        <a:rPr lang="uk-UA" sz="1400" b="0" dirty="0" smtClean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Батьківська організація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3561688844"/>
                  </a:ext>
                </a:extLst>
              </a:tr>
              <a:tr h="44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8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Встановлення сцени в актовому залі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 </a:t>
                      </a:r>
                      <a:r>
                        <a:rPr lang="uk-UA" sz="1400" b="0" dirty="0" smtClean="0">
                          <a:effectLst/>
                        </a:rPr>
                        <a:t>-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Адміністрація, батьківська громада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2972985009"/>
                  </a:ext>
                </a:extLst>
              </a:tr>
              <a:tr h="44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9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</a:rPr>
                        <a:t>Облаштування внутрішніх вбиралень</a:t>
                      </a:r>
                      <a:endParaRPr lang="uk-UA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-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Місцева, районна та обласна влада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432438487"/>
                  </a:ext>
                </a:extLst>
              </a:tr>
              <a:tr h="44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10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Встановлення камер спостереження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-</a:t>
                      </a:r>
                      <a:r>
                        <a:rPr lang="uk-UA" sz="1400" b="0" dirty="0">
                          <a:effectLst/>
                        </a:rPr>
                        <a:t> 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</a:rPr>
                        <a:t>Місцева, районна та обласна </a:t>
                      </a:r>
                      <a:r>
                        <a:rPr lang="uk-UA" sz="1400" b="0" dirty="0" smtClean="0">
                          <a:effectLst/>
                        </a:rPr>
                        <a:t>влада</a:t>
                      </a: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3659910686"/>
                  </a:ext>
                </a:extLst>
              </a:tr>
              <a:tr h="44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Облаштування</a:t>
                      </a:r>
                      <a:r>
                        <a:rPr lang="uk-UA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хореографічного залу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Виготовлено лавочки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effectLst/>
                        </a:rPr>
                        <a:t>Батьківська організація</a:t>
                      </a:r>
                      <a:endParaRPr lang="uk-UA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1766432588"/>
                  </a:ext>
                </a:extLst>
              </a:tr>
              <a:tr h="4429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Алея фруктових дерев обабіч спортивної площадки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Березень,</a:t>
                      </a:r>
                      <a:r>
                        <a:rPr lang="uk-UA" sz="14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Адміністрація</a:t>
                      </a:r>
                      <a:endParaRPr lang="uk-UA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2029068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5821" y="332656"/>
            <a:ext cx="828662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/>
              <a:t>перспективне планування на 2016/2021 </a:t>
            </a:r>
            <a:r>
              <a:rPr lang="uk-UA" sz="3200" b="1" dirty="0" err="1"/>
              <a:t>н.р</a:t>
            </a:r>
            <a:r>
              <a:rPr lang="uk-UA" sz="3200" b="1" dirty="0" smtClean="0"/>
              <a:t>.</a:t>
            </a:r>
            <a:endParaRPr lang="uk-UA" sz="3200" b="1" dirty="0"/>
          </a:p>
          <a:p>
            <a:r>
              <a:rPr lang="uk-UA" dirty="0"/>
              <a:t>(витяг з протоколу №2 загальношкільних батьківських зборів від 15.02.2017)</a:t>
            </a:r>
          </a:p>
        </p:txBody>
      </p:sp>
    </p:spTree>
    <p:extLst>
      <p:ext uri="{BB962C8B-B14F-4D97-AF65-F5344CB8AC3E}">
        <p14:creationId xmlns:p14="http://schemas.microsoft.com/office/powerpoint/2010/main" val="37652047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56919"/>
              </p:ext>
            </p:extLst>
          </p:nvPr>
        </p:nvGraphicFramePr>
        <p:xfrm>
          <a:off x="539552" y="620688"/>
          <a:ext cx="8106619" cy="462883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8992">
                  <a:extLst>
                    <a:ext uri="{9D8B030D-6E8A-4147-A177-3AD203B41FA5}">
                      <a16:colId xmlns:a16="http://schemas.microsoft.com/office/drawing/2014/main" val="3190319040"/>
                    </a:ext>
                  </a:extLst>
                </a:gridCol>
                <a:gridCol w="3164319">
                  <a:extLst>
                    <a:ext uri="{9D8B030D-6E8A-4147-A177-3AD203B41FA5}">
                      <a16:colId xmlns:a16="http://schemas.microsoft.com/office/drawing/2014/main" val="3150079370"/>
                    </a:ext>
                  </a:extLst>
                </a:gridCol>
                <a:gridCol w="1512237">
                  <a:extLst>
                    <a:ext uri="{9D8B030D-6E8A-4147-A177-3AD203B41FA5}">
                      <a16:colId xmlns:a16="http://schemas.microsoft.com/office/drawing/2014/main" val="3112384116"/>
                    </a:ext>
                  </a:extLst>
                </a:gridCol>
                <a:gridCol w="2541071">
                  <a:extLst>
                    <a:ext uri="{9D8B030D-6E8A-4147-A177-3AD203B41FA5}">
                      <a16:colId xmlns:a16="http://schemas.microsoft.com/office/drawing/2014/main" val="2595137501"/>
                    </a:ext>
                  </a:extLst>
                </a:gridCol>
              </a:tblGrid>
              <a:tr h="594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лежачого поліцейського та дорожньої розмітки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Жовтень, 2016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Адміністрація,</a:t>
                      </a: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4270554813"/>
                  </a:ext>
                </a:extLst>
              </a:tr>
              <a:tr h="50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меморіальної дошки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Лютий, 2017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effectLst/>
                        </a:rPr>
                        <a:t>Адміністрація, міська влада</a:t>
                      </a:r>
                      <a:endParaRPr lang="uk-UA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4192629929"/>
                  </a:ext>
                </a:extLst>
              </a:tr>
              <a:tr h="50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Обладнання шкільної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майстерні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Упродовж року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Батьки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учнів 5-9 класів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662338427"/>
                  </a:ext>
                </a:extLst>
              </a:tr>
              <a:tr h="50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Придбання принтера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Упродовж року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effectLst/>
                        </a:rPr>
                        <a:t>Батьківська організація</a:t>
                      </a:r>
                      <a:endParaRPr lang="uk-UA" sz="14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1066641809"/>
                  </a:ext>
                </a:extLst>
              </a:tr>
              <a:tr h="640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Облаштування сходів при центральному вході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Жовтень, 2016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dirty="0" smtClean="0">
                          <a:effectLst/>
                        </a:rPr>
                        <a:t>Адміністрація, міська влада</a:t>
                      </a:r>
                      <a:endParaRPr lang="uk-UA" sz="14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2357741469"/>
                  </a:ext>
                </a:extLst>
              </a:tr>
              <a:tr h="50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Облаштування центрального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входу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Березень, 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smtClean="0">
                          <a:effectLst/>
                        </a:rPr>
                        <a:t>Адміністрація, міська влада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2435764833"/>
                  </a:ext>
                </a:extLst>
              </a:tr>
              <a:tr h="4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Насадження нового саду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Березень, 2017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Учні 11 класу. спонсори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1100155567"/>
                  </a:ext>
                </a:extLst>
              </a:tr>
              <a:tr h="5064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</a:t>
                      </a:r>
                      <a:r>
                        <a:rPr lang="uk-UA" sz="1400" b="1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лавичок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коридорах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Березень,</a:t>
                      </a:r>
                      <a:r>
                        <a:rPr lang="uk-UA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ГО, спонсори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2699864962"/>
                  </a:ext>
                </a:extLst>
              </a:tr>
              <a:tr h="430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Заснування учнівських стипендій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3 міс.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ГО, спонсори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2" marR="39532" marT="0" marB="0"/>
                </a:tc>
                <a:extLst>
                  <a:ext uri="{0D108BD9-81ED-4DB2-BD59-A6C34878D82A}">
                    <a16:rowId xmlns:a16="http://schemas.microsoft.com/office/drawing/2014/main" val="1432856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634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Співпраця з батьками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СІМ БАТЬКІВСЬКИХ ЗАПОВІДЕЙ</a:t>
            </a:r>
          </a:p>
          <a:p>
            <a:r>
              <a:rPr lang="ru-RU" b="1" dirty="0">
                <a:solidFill>
                  <a:schemeClr val="tx1"/>
                </a:solidFill>
              </a:rPr>
              <a:t>1. Не </a:t>
            </a:r>
            <a:r>
              <a:rPr lang="ru-RU" b="1" dirty="0" err="1">
                <a:solidFill>
                  <a:schemeClr val="tx1"/>
                </a:solidFill>
              </a:rPr>
              <a:t>вважайте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дитину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своєю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власністю</a:t>
            </a:r>
            <a:r>
              <a:rPr lang="ru-RU" b="1" dirty="0">
                <a:solidFill>
                  <a:schemeClr val="tx1"/>
                </a:solidFill>
              </a:rPr>
              <a:t> – вона </a:t>
            </a:r>
            <a:r>
              <a:rPr lang="ru-RU" b="1" dirty="0" err="1">
                <a:solidFill>
                  <a:schemeClr val="tx1"/>
                </a:solidFill>
              </a:rPr>
              <a:t>Божа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2. </a:t>
            </a:r>
            <a:r>
              <a:rPr lang="ru-RU" b="1" dirty="0" err="1">
                <a:solidFill>
                  <a:schemeClr val="tx1"/>
                </a:solidFill>
              </a:rPr>
              <a:t>Любіть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її</a:t>
            </a:r>
            <a:r>
              <a:rPr lang="ru-RU" b="1" dirty="0">
                <a:solidFill>
                  <a:schemeClr val="tx1"/>
                </a:solidFill>
              </a:rPr>
              <a:t> такою, </a:t>
            </a:r>
            <a:r>
              <a:rPr lang="ru-RU" b="1" dirty="0" err="1">
                <a:solidFill>
                  <a:schemeClr val="tx1"/>
                </a:solidFill>
              </a:rPr>
              <a:t>якою</a:t>
            </a:r>
            <a:r>
              <a:rPr lang="ru-RU" b="1" dirty="0">
                <a:solidFill>
                  <a:schemeClr val="tx1"/>
                </a:solidFill>
              </a:rPr>
              <a:t> вона є, </a:t>
            </a:r>
            <a:r>
              <a:rPr lang="ru-RU" b="1" dirty="0" err="1">
                <a:solidFill>
                  <a:schemeClr val="tx1"/>
                </a:solidFill>
              </a:rPr>
              <a:t>навіть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вона не </a:t>
            </a:r>
            <a:r>
              <a:rPr lang="ru-RU" b="1" dirty="0" err="1">
                <a:solidFill>
                  <a:schemeClr val="tx1"/>
                </a:solidFill>
              </a:rPr>
              <a:t>талановита</a:t>
            </a:r>
            <a:r>
              <a:rPr lang="ru-RU" b="1" dirty="0">
                <a:solidFill>
                  <a:schemeClr val="tx1"/>
                </a:solidFill>
              </a:rPr>
              <a:t>, не в </a:t>
            </a:r>
            <a:r>
              <a:rPr lang="ru-RU" b="1" dirty="0" err="1">
                <a:solidFill>
                  <a:schemeClr val="tx1"/>
                </a:solidFill>
              </a:rPr>
              <a:t>усьому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досягає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успіху</a:t>
            </a:r>
            <a:r>
              <a:rPr lang="ru-RU" b="1" dirty="0">
                <a:solidFill>
                  <a:schemeClr val="tx1"/>
                </a:solidFill>
              </a:rPr>
              <a:t>....</a:t>
            </a:r>
          </a:p>
          <a:p>
            <a:r>
              <a:rPr lang="ru-RU" b="1" dirty="0">
                <a:solidFill>
                  <a:schemeClr val="tx1"/>
                </a:solidFill>
              </a:rPr>
              <a:t>3. Не </a:t>
            </a:r>
            <a:r>
              <a:rPr lang="ru-RU" b="1" dirty="0" err="1">
                <a:solidFill>
                  <a:schemeClr val="tx1"/>
                </a:solidFill>
              </a:rPr>
              <a:t>очікуйте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що</a:t>
            </a:r>
            <a:r>
              <a:rPr lang="ru-RU" b="1" dirty="0">
                <a:solidFill>
                  <a:schemeClr val="tx1"/>
                </a:solidFill>
              </a:rPr>
              <a:t> вона </a:t>
            </a:r>
            <a:r>
              <a:rPr lang="ru-RU" b="1" dirty="0" err="1">
                <a:solidFill>
                  <a:schemeClr val="tx1"/>
                </a:solidFill>
              </a:rPr>
              <a:t>виросте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саме</a:t>
            </a:r>
            <a:r>
              <a:rPr lang="ru-RU" b="1" dirty="0">
                <a:solidFill>
                  <a:schemeClr val="tx1"/>
                </a:solidFill>
              </a:rPr>
              <a:t> такою, </a:t>
            </a:r>
            <a:r>
              <a:rPr lang="ru-RU" b="1" dirty="0" err="1">
                <a:solidFill>
                  <a:schemeClr val="tx1"/>
                </a:solidFill>
              </a:rPr>
              <a:t>якою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хочете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</a:t>
            </a:r>
            <a:r>
              <a:rPr lang="ru-RU" b="1" dirty="0">
                <a:solidFill>
                  <a:schemeClr val="tx1"/>
                </a:solidFill>
              </a:rPr>
              <a:t>, - </a:t>
            </a:r>
            <a:r>
              <a:rPr lang="ru-RU" b="1" dirty="0" err="1">
                <a:solidFill>
                  <a:schemeClr val="tx1"/>
                </a:solidFill>
              </a:rPr>
              <a:t>допоможіть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їй</a:t>
            </a:r>
            <a:r>
              <a:rPr lang="ru-RU" b="1" dirty="0">
                <a:solidFill>
                  <a:schemeClr val="tx1"/>
                </a:solidFill>
              </a:rPr>
              <a:t> стати собою.</a:t>
            </a:r>
          </a:p>
          <a:p>
            <a:r>
              <a:rPr lang="ru-RU" b="1" dirty="0">
                <a:solidFill>
                  <a:schemeClr val="tx1"/>
                </a:solidFill>
              </a:rPr>
              <a:t>4. </a:t>
            </a:r>
            <a:r>
              <a:rPr lang="ru-RU" b="1" dirty="0" err="1">
                <a:solidFill>
                  <a:schemeClr val="tx1"/>
                </a:solidFill>
              </a:rPr>
              <a:t>Запам’ятайте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err="1">
                <a:solidFill>
                  <a:schemeClr val="tx1"/>
                </a:solidFill>
              </a:rPr>
              <a:t>найголовніший</a:t>
            </a:r>
            <a:r>
              <a:rPr lang="ru-RU" b="1" dirty="0">
                <a:solidFill>
                  <a:schemeClr val="tx1"/>
                </a:solidFill>
              </a:rPr>
              <a:t> ваш </a:t>
            </a:r>
            <a:r>
              <a:rPr lang="ru-RU" b="1" dirty="0" err="1">
                <a:solidFill>
                  <a:schemeClr val="tx1"/>
                </a:solidFill>
              </a:rPr>
              <a:t>обов’язок</a:t>
            </a:r>
            <a:r>
              <a:rPr lang="ru-RU" b="1" dirty="0">
                <a:solidFill>
                  <a:schemeClr val="tx1"/>
                </a:solidFill>
              </a:rPr>
              <a:t> – </a:t>
            </a:r>
            <a:r>
              <a:rPr lang="ru-RU" b="1" dirty="0" err="1">
                <a:solidFill>
                  <a:schemeClr val="tx1"/>
                </a:solidFill>
              </a:rPr>
              <a:t>розуміти</a:t>
            </a:r>
            <a:r>
              <a:rPr lang="ru-RU" b="1" dirty="0">
                <a:solidFill>
                  <a:schemeClr val="tx1"/>
                </a:solidFill>
              </a:rPr>
              <a:t> й </a:t>
            </a:r>
            <a:r>
              <a:rPr lang="ru-RU" b="1" dirty="0" err="1">
                <a:solidFill>
                  <a:schemeClr val="tx1"/>
                </a:solidFill>
              </a:rPr>
              <a:t>втішити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5. Не </a:t>
            </a:r>
            <a:r>
              <a:rPr lang="ru-RU" b="1" dirty="0" err="1">
                <a:solidFill>
                  <a:schemeClr val="tx1"/>
                </a:solidFill>
              </a:rPr>
              <a:t>переймайтесь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не можете </a:t>
            </a:r>
            <a:r>
              <a:rPr lang="ru-RU" b="1" dirty="0" err="1">
                <a:solidFill>
                  <a:schemeClr val="tx1"/>
                </a:solidFill>
              </a:rPr>
              <a:t>чогось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зробити</a:t>
            </a:r>
            <a:r>
              <a:rPr lang="ru-RU" b="1" dirty="0">
                <a:solidFill>
                  <a:schemeClr val="tx1"/>
                </a:solidFill>
              </a:rPr>
              <a:t> для </a:t>
            </a:r>
            <a:r>
              <a:rPr lang="ru-RU" b="1" dirty="0" err="1">
                <a:solidFill>
                  <a:schemeClr val="tx1"/>
                </a:solidFill>
              </a:rPr>
              <a:t>сина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чи</a:t>
            </a:r>
            <a:r>
              <a:rPr lang="ru-RU" b="1" dirty="0">
                <a:solidFill>
                  <a:schemeClr val="tx1"/>
                </a:solidFill>
              </a:rPr>
              <a:t> дочки. </a:t>
            </a:r>
            <a:r>
              <a:rPr lang="ru-RU" b="1" dirty="0" err="1">
                <a:solidFill>
                  <a:schemeClr val="tx1"/>
                </a:solidFill>
              </a:rPr>
              <a:t>Найгірше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можете, але не </a:t>
            </a:r>
            <a:r>
              <a:rPr lang="ru-RU" b="1" dirty="0" err="1">
                <a:solidFill>
                  <a:schemeClr val="tx1"/>
                </a:solidFill>
              </a:rPr>
              <a:t>робите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6. </a:t>
            </a:r>
            <a:r>
              <a:rPr lang="ru-RU" b="1" dirty="0" err="1">
                <a:solidFill>
                  <a:schemeClr val="tx1"/>
                </a:solidFill>
              </a:rPr>
              <a:t>Усвідомте</a:t>
            </a:r>
            <a:r>
              <a:rPr lang="ru-RU" b="1" dirty="0">
                <a:solidFill>
                  <a:schemeClr val="tx1"/>
                </a:solidFill>
              </a:rPr>
              <a:t>: для </a:t>
            </a:r>
            <a:r>
              <a:rPr lang="ru-RU" b="1" dirty="0" err="1">
                <a:solidFill>
                  <a:schemeClr val="tx1"/>
                </a:solidFill>
              </a:rPr>
              <a:t>дитини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зроблено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замало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якщо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зроблено</a:t>
            </a:r>
            <a:r>
              <a:rPr lang="ru-RU" b="1" dirty="0">
                <a:solidFill>
                  <a:schemeClr val="tx1"/>
                </a:solidFill>
              </a:rPr>
              <a:t> не все.</a:t>
            </a:r>
          </a:p>
          <a:p>
            <a:r>
              <a:rPr lang="ru-RU" b="1" dirty="0">
                <a:solidFill>
                  <a:schemeClr val="tx1"/>
                </a:solidFill>
              </a:rPr>
              <a:t>7. Не </a:t>
            </a:r>
            <a:r>
              <a:rPr lang="ru-RU" b="1" dirty="0" err="1">
                <a:solidFill>
                  <a:schemeClr val="tx1"/>
                </a:solidFill>
              </a:rPr>
              <a:t>очікуйте</a:t>
            </a:r>
            <a:r>
              <a:rPr lang="ru-RU" b="1" dirty="0">
                <a:solidFill>
                  <a:schemeClr val="tx1"/>
                </a:solidFill>
              </a:rPr>
              <a:t> на </a:t>
            </a:r>
            <a:r>
              <a:rPr lang="ru-RU" b="1" dirty="0" err="1">
                <a:solidFill>
                  <a:schemeClr val="tx1"/>
                </a:solidFill>
              </a:rPr>
              <a:t>вічну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вдячність</a:t>
            </a:r>
            <a:r>
              <a:rPr lang="ru-RU" b="1" dirty="0">
                <a:solidFill>
                  <a:schemeClr val="tx1"/>
                </a:solidFill>
              </a:rPr>
              <a:t>: </a:t>
            </a:r>
            <a:r>
              <a:rPr lang="ru-RU" b="1" dirty="0" err="1">
                <a:solidFill>
                  <a:schemeClr val="tx1"/>
                </a:solidFill>
              </a:rPr>
              <a:t>ви</a:t>
            </a:r>
            <a:r>
              <a:rPr lang="ru-RU" b="1" dirty="0">
                <a:solidFill>
                  <a:schemeClr val="tx1"/>
                </a:solidFill>
              </a:rPr>
              <a:t> дали </a:t>
            </a:r>
            <a:r>
              <a:rPr lang="ru-RU" b="1" dirty="0" err="1">
                <a:solidFill>
                  <a:schemeClr val="tx1"/>
                </a:solidFill>
              </a:rPr>
              <a:t>життя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своїй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дитині</a:t>
            </a:r>
            <a:r>
              <a:rPr lang="ru-RU" b="1" dirty="0">
                <a:solidFill>
                  <a:schemeClr val="tx1"/>
                </a:solidFill>
              </a:rPr>
              <a:t>, вона </a:t>
            </a:r>
            <a:r>
              <a:rPr lang="ru-RU" b="1" dirty="0" err="1">
                <a:solidFill>
                  <a:schemeClr val="tx1"/>
                </a:solidFill>
              </a:rPr>
              <a:t>віддячить</a:t>
            </a:r>
            <a:r>
              <a:rPr lang="ru-RU" b="1" dirty="0">
                <a:solidFill>
                  <a:schemeClr val="tx1"/>
                </a:solidFill>
              </a:rPr>
              <a:t> вашим </a:t>
            </a:r>
            <a:r>
              <a:rPr lang="ru-RU" b="1" dirty="0" err="1">
                <a:solidFill>
                  <a:schemeClr val="tx1"/>
                </a:solidFill>
              </a:rPr>
              <a:t>онукам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9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7576" y="2967335"/>
            <a:ext cx="5408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!!!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14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Атестація 2016-2017 </a:t>
            </a:r>
            <a:r>
              <a:rPr lang="uk-UA" dirty="0" err="1" smtClean="0"/>
              <a:t>н.р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smtClean="0">
                <a:solidFill>
                  <a:schemeClr val="tx1"/>
                </a:solidFill>
              </a:rPr>
              <a:t>2016/2017 </a:t>
            </a:r>
            <a:r>
              <a:rPr lang="ru-RU" dirty="0" err="1" smtClean="0">
                <a:solidFill>
                  <a:schemeClr val="tx1"/>
                </a:solidFill>
              </a:rPr>
              <a:t>н.р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проведено </a:t>
            </a:r>
            <a:r>
              <a:rPr lang="ru-RU" dirty="0" err="1">
                <a:solidFill>
                  <a:schemeClr val="tx1"/>
                </a:solidFill>
              </a:rPr>
              <a:t>атестацію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трьох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педагогічних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працівників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підтвердили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кваліфікацію</a:t>
            </a:r>
            <a:r>
              <a:rPr lang="ru-RU" dirty="0">
                <a:solidFill>
                  <a:schemeClr val="tx1"/>
                </a:solidFill>
              </a:rPr>
              <a:t> «</a:t>
            </a:r>
            <a:r>
              <a:rPr lang="ru-RU" dirty="0" err="1">
                <a:solidFill>
                  <a:schemeClr val="tx1"/>
                </a:solidFill>
              </a:rPr>
              <a:t>спеціаліст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вищої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категорії</a:t>
            </a:r>
            <a:r>
              <a:rPr lang="ru-RU" dirty="0">
                <a:solidFill>
                  <a:schemeClr val="tx1"/>
                </a:solidFill>
              </a:rPr>
              <a:t>»: </a:t>
            </a:r>
            <a:r>
              <a:rPr lang="ru-RU" dirty="0" smtClean="0">
                <a:solidFill>
                  <a:schemeClr val="tx1"/>
                </a:solidFill>
              </a:rPr>
              <a:t>Савчук Н.І., Савчук М.Д., Проскурняк Н.Г.,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436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/>
              <a:t>науково</a:t>
            </a:r>
            <a:r>
              <a:rPr lang="ru-RU" dirty="0"/>
              <a:t> – методичного </a:t>
            </a:r>
            <a:r>
              <a:rPr lang="ru-RU" dirty="0" err="1"/>
              <a:t>рівня</a:t>
            </a:r>
            <a:r>
              <a:rPr lang="ru-RU" dirty="0"/>
              <a:t> шляхом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семінарах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 Проведено  обласне методичне об’єднання вчителів інформатики.</a:t>
            </a:r>
          </a:p>
          <a:p>
            <a:endParaRPr lang="uk-UA" dirty="0"/>
          </a:p>
        </p:txBody>
      </p:sp>
      <p:pic>
        <p:nvPicPr>
          <p:cNvPr id="1026" name="Picture 2" descr="http://eduvzn.gov.ua/images/sait/kov/IMG_8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5" y="2564904"/>
            <a:ext cx="4151784" cy="3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duvzn.gov.ua/images/sait/kov/IMG_8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39" y="3429000"/>
            <a:ext cx="4151784" cy="31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Навчальна діяльність </a:t>
            </a:r>
            <a:r>
              <a:rPr lang="uk-UA" dirty="0" smtClean="0"/>
              <a:t>учнів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4162"/>
            <a:ext cx="7704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Д</a:t>
            </a:r>
            <a:r>
              <a:rPr lang="ru-RU" b="1" dirty="0" smtClean="0">
                <a:solidFill>
                  <a:schemeClr val="tx1"/>
                </a:solidFill>
              </a:rPr>
              <a:t>о </a:t>
            </a:r>
            <a:r>
              <a:rPr lang="ru-RU" b="1" dirty="0" err="1">
                <a:solidFill>
                  <a:schemeClr val="tx1"/>
                </a:solidFill>
              </a:rPr>
              <a:t>першого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класу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були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залучені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всі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діти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яким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виповнилось</a:t>
            </a:r>
            <a:r>
              <a:rPr lang="ru-RU" b="1" dirty="0">
                <a:solidFill>
                  <a:schemeClr val="tx1"/>
                </a:solidFill>
              </a:rPr>
              <a:t> 6 </a:t>
            </a:r>
            <a:r>
              <a:rPr lang="ru-RU" b="1" dirty="0" err="1">
                <a:solidFill>
                  <a:schemeClr val="tx1"/>
                </a:solidFill>
              </a:rPr>
              <a:t>років</a:t>
            </a:r>
            <a:r>
              <a:rPr lang="ru-RU" b="1" dirty="0">
                <a:solidFill>
                  <a:schemeClr val="tx1"/>
                </a:solidFill>
              </a:rPr>
              <a:t>, а </a:t>
            </a:r>
            <a:r>
              <a:rPr lang="ru-RU" b="1" dirty="0" err="1">
                <a:solidFill>
                  <a:schemeClr val="tx1"/>
                </a:solidFill>
              </a:rPr>
              <a:t>це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16 </a:t>
            </a:r>
            <a:r>
              <a:rPr lang="ru-RU" b="1" dirty="0" err="1" smtClean="0">
                <a:solidFill>
                  <a:schemeClr val="tx1"/>
                </a:solidFill>
              </a:rPr>
              <a:t>учнів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учениця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здобуває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освіту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err="1">
                <a:solidFill>
                  <a:schemeClr val="tx1"/>
                </a:solidFill>
              </a:rPr>
              <a:t>індивідуальною</a:t>
            </a:r>
            <a:r>
              <a:rPr lang="ru-RU" b="1" dirty="0">
                <a:solidFill>
                  <a:schemeClr val="tx1"/>
                </a:solidFill>
              </a:rPr>
              <a:t> формою </a:t>
            </a:r>
            <a:r>
              <a:rPr lang="ru-RU" b="1" dirty="0" err="1">
                <a:solidFill>
                  <a:schemeClr val="tx1"/>
                </a:solidFill>
              </a:rPr>
              <a:t>навчання</a:t>
            </a:r>
            <a:r>
              <a:rPr lang="ru-RU" dirty="0"/>
              <a:t>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94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Учні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нашої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школи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традиційно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учасники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міжнародних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конкурсів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1.</a:t>
            </a:r>
            <a:r>
              <a:rPr lang="uk-UA" dirty="0">
                <a:solidFill>
                  <a:schemeClr val="tx1"/>
                </a:solidFill>
              </a:rPr>
              <a:t>	</a:t>
            </a:r>
            <a:r>
              <a:rPr lang="uk-UA" b="1" dirty="0">
                <a:solidFill>
                  <a:srgbClr val="002060"/>
                </a:solidFill>
              </a:rPr>
              <a:t>Кенгуру</a:t>
            </a:r>
            <a:r>
              <a:rPr lang="uk-UA" dirty="0">
                <a:solidFill>
                  <a:schemeClr val="tx1"/>
                </a:solidFill>
              </a:rPr>
              <a:t> (</a:t>
            </a:r>
            <a:r>
              <a:rPr lang="uk-UA" dirty="0" smtClean="0">
                <a:solidFill>
                  <a:schemeClr val="tx1"/>
                </a:solidFill>
              </a:rPr>
              <a:t>Всеукраїнський та Міжнародний конкурси </a:t>
            </a:r>
            <a:r>
              <a:rPr lang="uk-UA" dirty="0">
                <a:solidFill>
                  <a:schemeClr val="tx1"/>
                </a:solidFill>
              </a:rPr>
              <a:t>юних знавців з математики) – </a:t>
            </a:r>
            <a:r>
              <a:rPr lang="uk-UA" i="1" dirty="0" smtClean="0">
                <a:solidFill>
                  <a:srgbClr val="002060"/>
                </a:solidFill>
              </a:rPr>
              <a:t>35 учасників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  <a:endParaRPr lang="uk-UA" dirty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2.	</a:t>
            </a:r>
            <a:r>
              <a:rPr lang="uk-UA" b="1" dirty="0">
                <a:solidFill>
                  <a:srgbClr val="002060"/>
                </a:solidFill>
              </a:rPr>
              <a:t>Бобер</a:t>
            </a:r>
            <a:r>
              <a:rPr lang="uk-UA" dirty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(Міжнародний </a:t>
            </a:r>
            <a:r>
              <a:rPr lang="uk-UA" dirty="0">
                <a:solidFill>
                  <a:schemeClr val="tx1"/>
                </a:solidFill>
              </a:rPr>
              <a:t>конкурс юних знавців з інформатики) – </a:t>
            </a:r>
            <a:r>
              <a:rPr lang="uk-UA" i="1" dirty="0" smtClean="0">
                <a:solidFill>
                  <a:srgbClr val="002060"/>
                </a:solidFill>
              </a:rPr>
              <a:t>31 учасник</a:t>
            </a:r>
            <a:r>
              <a:rPr lang="uk-UA" dirty="0" smtClean="0">
                <a:solidFill>
                  <a:schemeClr val="tx1"/>
                </a:solidFill>
              </a:rPr>
              <a:t>;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3.</a:t>
            </a:r>
            <a:r>
              <a:rPr lang="uk-UA" dirty="0">
                <a:solidFill>
                  <a:schemeClr val="tx1"/>
                </a:solidFill>
              </a:rPr>
              <a:t>	</a:t>
            </a:r>
            <a:r>
              <a:rPr lang="uk-UA" b="1" dirty="0" err="1" smtClean="0">
                <a:solidFill>
                  <a:srgbClr val="002060"/>
                </a:solidFill>
              </a:rPr>
              <a:t>Грінвіч</a:t>
            </a:r>
            <a:r>
              <a:rPr lang="uk-UA" dirty="0" smtClean="0">
                <a:solidFill>
                  <a:schemeClr val="tx1"/>
                </a:solidFill>
              </a:rPr>
              <a:t> (Міжнародний </a:t>
            </a:r>
            <a:r>
              <a:rPr lang="uk-UA" dirty="0">
                <a:solidFill>
                  <a:schemeClr val="tx1"/>
                </a:solidFill>
              </a:rPr>
              <a:t>конкурс юних знавців з англійської мови) – </a:t>
            </a:r>
            <a:r>
              <a:rPr lang="uk-UA" i="1" dirty="0" smtClean="0">
                <a:solidFill>
                  <a:srgbClr val="002060"/>
                </a:solidFill>
              </a:rPr>
              <a:t>53 учасники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77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10946"/>
              </p:ext>
            </p:extLst>
          </p:nvPr>
        </p:nvGraphicFramePr>
        <p:xfrm>
          <a:off x="467544" y="1628800"/>
          <a:ext cx="8208911" cy="489654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756504">
                  <a:extLst>
                    <a:ext uri="{9D8B030D-6E8A-4147-A177-3AD203B41FA5}">
                      <a16:colId xmlns:a16="http://schemas.microsoft.com/office/drawing/2014/main" val="20578592"/>
                    </a:ext>
                  </a:extLst>
                </a:gridCol>
                <a:gridCol w="2269513">
                  <a:extLst>
                    <a:ext uri="{9D8B030D-6E8A-4147-A177-3AD203B41FA5}">
                      <a16:colId xmlns:a16="http://schemas.microsoft.com/office/drawing/2014/main" val="2794303670"/>
                    </a:ext>
                  </a:extLst>
                </a:gridCol>
                <a:gridCol w="756504">
                  <a:extLst>
                    <a:ext uri="{9D8B030D-6E8A-4147-A177-3AD203B41FA5}">
                      <a16:colId xmlns:a16="http://schemas.microsoft.com/office/drawing/2014/main" val="3774490962"/>
                    </a:ext>
                  </a:extLst>
                </a:gridCol>
                <a:gridCol w="605204">
                  <a:extLst>
                    <a:ext uri="{9D8B030D-6E8A-4147-A177-3AD203B41FA5}">
                      <a16:colId xmlns:a16="http://schemas.microsoft.com/office/drawing/2014/main" val="229758114"/>
                    </a:ext>
                  </a:extLst>
                </a:gridCol>
                <a:gridCol w="473236">
                  <a:extLst>
                    <a:ext uri="{9D8B030D-6E8A-4147-A177-3AD203B41FA5}">
                      <a16:colId xmlns:a16="http://schemas.microsoft.com/office/drawing/2014/main" val="2921453265"/>
                    </a:ext>
                  </a:extLst>
                </a:gridCol>
                <a:gridCol w="473236">
                  <a:extLst>
                    <a:ext uri="{9D8B030D-6E8A-4147-A177-3AD203B41FA5}">
                      <a16:colId xmlns:a16="http://schemas.microsoft.com/office/drawing/2014/main" val="749025204"/>
                    </a:ext>
                  </a:extLst>
                </a:gridCol>
                <a:gridCol w="453902">
                  <a:extLst>
                    <a:ext uri="{9D8B030D-6E8A-4147-A177-3AD203B41FA5}">
                      <a16:colId xmlns:a16="http://schemas.microsoft.com/office/drawing/2014/main" val="3174241363"/>
                    </a:ext>
                  </a:extLst>
                </a:gridCol>
                <a:gridCol w="453902">
                  <a:extLst>
                    <a:ext uri="{9D8B030D-6E8A-4147-A177-3AD203B41FA5}">
                      <a16:colId xmlns:a16="http://schemas.microsoft.com/office/drawing/2014/main" val="1411407744"/>
                    </a:ext>
                  </a:extLst>
                </a:gridCol>
                <a:gridCol w="453902">
                  <a:extLst>
                    <a:ext uri="{9D8B030D-6E8A-4147-A177-3AD203B41FA5}">
                      <a16:colId xmlns:a16="http://schemas.microsoft.com/office/drawing/2014/main" val="467883317"/>
                    </a:ext>
                  </a:extLst>
                </a:gridCol>
                <a:gridCol w="453902">
                  <a:extLst>
                    <a:ext uri="{9D8B030D-6E8A-4147-A177-3AD203B41FA5}">
                      <a16:colId xmlns:a16="http://schemas.microsoft.com/office/drawing/2014/main" val="2608018999"/>
                    </a:ext>
                  </a:extLst>
                </a:gridCol>
                <a:gridCol w="453902">
                  <a:extLst>
                    <a:ext uri="{9D8B030D-6E8A-4147-A177-3AD203B41FA5}">
                      <a16:colId xmlns:a16="http://schemas.microsoft.com/office/drawing/2014/main" val="2295787075"/>
                    </a:ext>
                  </a:extLst>
                </a:gridCol>
                <a:gridCol w="605204">
                  <a:extLst>
                    <a:ext uri="{9D8B030D-6E8A-4147-A177-3AD203B41FA5}">
                      <a16:colId xmlns:a16="http://schemas.microsoft.com/office/drawing/2014/main" val="41059182"/>
                    </a:ext>
                  </a:extLst>
                </a:gridCol>
              </a:tblGrid>
              <a:tr h="3007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en-US" sz="1400" dirty="0" err="1">
                          <a:effectLst/>
                        </a:rPr>
                        <a:t>Клас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 І Б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ru-RU" sz="1400" dirty="0" err="1">
                          <a:effectLst/>
                        </a:rPr>
                        <a:t>класного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керівника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en-US" sz="1400">
                          <a:effectLst/>
                        </a:rPr>
                        <a:t>К-ть учнів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en-US" sz="1400">
                          <a:effectLst/>
                        </a:rPr>
                        <a:t>Навчаються на: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Середній бал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:a16="http://schemas.microsoft.com/office/drawing/2014/main" val="4070246955"/>
                  </a:ext>
                </a:extLst>
              </a:tr>
              <a:tr h="5612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12-10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9-7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6-4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3-1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831494"/>
                  </a:ext>
                </a:extLst>
              </a:tr>
              <a:tr h="46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3прог.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 Попович Л.В.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18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38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33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29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8,8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874468"/>
                  </a:ext>
                </a:extLst>
              </a:tr>
              <a:tr h="46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4прог.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Пріньковська О.М.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17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29,4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23,5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41,1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5,8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699196"/>
                  </a:ext>
                </a:extLst>
              </a:tr>
              <a:tr h="46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1(5)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Гуменюк М.В.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8,3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7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29,2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12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50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12,5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8,2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127929"/>
                  </a:ext>
                </a:extLst>
              </a:tr>
              <a:tr h="46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2(6)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Попович О.В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52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24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7,6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543425"/>
                  </a:ext>
                </a:extLst>
              </a:tr>
              <a:tr h="46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3(7)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Попович Р.В.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55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6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30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717732"/>
                  </a:ext>
                </a:extLst>
              </a:tr>
              <a:tr h="41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4(8)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Маковій М.М.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9,5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23,8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42.9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5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10,5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373701"/>
                  </a:ext>
                </a:extLst>
              </a:tr>
              <a:tr h="465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5(9)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Вірста І.М.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13,3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6,7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66,7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13,3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7,9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5191927"/>
                  </a:ext>
                </a:extLst>
              </a:tr>
              <a:tr h="41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6(10)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Гаврилюк Є.С.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5+1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16,7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49,9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33,4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6,9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880789"/>
                  </a:ext>
                </a:extLst>
              </a:tr>
              <a:tr h="41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7(11)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Приньковська В.М.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0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1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8,3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58,3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>
                          <a:effectLst/>
                        </a:rPr>
                        <a:t>33,3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27200" algn="l"/>
                        </a:tabLst>
                      </a:pPr>
                      <a:r>
                        <a:rPr lang="uk-UA" sz="1200" dirty="0">
                          <a:effectLst/>
                        </a:rPr>
                        <a:t>6,8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7449938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 smtClean="0"/>
              <a:t>Результати навчальних досягнень учнів за І семестр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1272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</TotalTime>
  <Words>1133</Words>
  <Application>Microsoft Office PowerPoint</Application>
  <PresentationFormat>Экран (4:3)</PresentationFormat>
  <Paragraphs>428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verdana</vt:lpstr>
      <vt:lpstr>Wingdings 2</vt:lpstr>
      <vt:lpstr>Трек</vt:lpstr>
      <vt:lpstr>Школа стає справжнім осередком культури лиш тоді, коли в ній панують чотири культи: культ Батьківщини, культ людини, культ книжки та культ рідного слова.                                 В. сухомлинський  </vt:lpstr>
      <vt:lpstr>Загальна інформація  про навчальний заклад</vt:lpstr>
      <vt:lpstr>Кадрове забезпечення</vt:lpstr>
      <vt:lpstr>Методична робота</vt:lpstr>
      <vt:lpstr>Атестація 2016-2017 н.р.</vt:lpstr>
      <vt:lpstr>підвищення науково – методичного рівня шляхом участі у семінарах.</vt:lpstr>
      <vt:lpstr>Навчальна діяльність учнів</vt:lpstr>
      <vt:lpstr>Учні нашої школи традиційно активні учасники міжнародних конкурсів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Співпраця з батьками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директора школи Сидорчук Л.П. перед громадськістю за 2014-2015 н.р.</dc:title>
  <dc:creator>Школа4</dc:creator>
  <cp:lastModifiedBy>User</cp:lastModifiedBy>
  <cp:revision>46</cp:revision>
  <dcterms:created xsi:type="dcterms:W3CDTF">2015-06-10T19:49:18Z</dcterms:created>
  <dcterms:modified xsi:type="dcterms:W3CDTF">2024-03-18T09:11:17Z</dcterms:modified>
</cp:coreProperties>
</file>